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</p:sldMasterIdLst>
  <p:notesMasterIdLst>
    <p:notesMasterId r:id="rId21"/>
  </p:notesMasterIdLst>
  <p:sldIdLst>
    <p:sldId id="258" r:id="rId3"/>
    <p:sldId id="363" r:id="rId4"/>
    <p:sldId id="385" r:id="rId5"/>
    <p:sldId id="370" r:id="rId6"/>
    <p:sldId id="368" r:id="rId7"/>
    <p:sldId id="369" r:id="rId8"/>
    <p:sldId id="309" r:id="rId9"/>
    <p:sldId id="326" r:id="rId10"/>
    <p:sldId id="339" r:id="rId11"/>
    <p:sldId id="350" r:id="rId12"/>
    <p:sldId id="351" r:id="rId13"/>
    <p:sldId id="387" r:id="rId14"/>
    <p:sldId id="393" r:id="rId15"/>
    <p:sldId id="394" r:id="rId16"/>
    <p:sldId id="395" r:id="rId17"/>
    <p:sldId id="396" r:id="rId18"/>
    <p:sldId id="397" r:id="rId19"/>
    <p:sldId id="42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B79E9-B41C-4582-B0C2-758A1F319DED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E14A1-0780-4A77-AEC2-B3D310154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AE3586-6CB9-4C62-B759-A1836C4A9081}" type="slidenum">
              <a:rPr lang="ru-RU" smtClean="0">
                <a:solidFill>
                  <a:prstClr val="white"/>
                </a:solidFill>
                <a:latin typeface="Calibri" charset="-52"/>
                <a:ea typeface="DejaVu Sans" charset="0"/>
                <a:cs typeface="DejaVu Sans" charset="0"/>
              </a:rPr>
              <a:pPr/>
              <a:t>1</a:t>
            </a:fld>
            <a:endParaRPr lang="ru-RU" dirty="0" smtClean="0">
              <a:solidFill>
                <a:prstClr val="white"/>
              </a:solidFill>
              <a:latin typeface="Calibri" charset="-52"/>
              <a:ea typeface="DejaVu Sans" charset="0"/>
              <a:cs typeface="DejaVu Sans" charset="0"/>
            </a:endParaRPr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106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BE13-E39A-4910-B8E9-A336BBFBF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7D73-40FE-4348-822D-7BA703B4A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-206375"/>
            <a:ext cx="2055813" cy="6330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19800" cy="6330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E40D5-8BC3-4305-A59E-CDF6F1E9E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86C1E-ABEF-4AD5-B22D-B66DFE3C9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BE13-E39A-4910-B8E9-A336BBFBF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AD0F5-92F5-4315-8B49-1963C760A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BE9B2-1FC1-4C0C-BD59-295AFBF82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85227-327E-485E-8B48-21CE28765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660C4-B5CA-4AC4-953F-5B2DF1323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24438-C11A-4421-8836-1262C488B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22663-B9B4-4CDF-8999-1A565F1D0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AD0F5-92F5-4315-8B49-1963C760A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FF54B-C3C1-463F-99AA-52496D5A6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A779-A4B6-4B73-8145-BC77AD593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7D73-40FE-4348-822D-7BA703B4A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-206375"/>
            <a:ext cx="2055813" cy="6330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19800" cy="6330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E40D5-8BC3-4305-A59E-CDF6F1E9E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86C1E-ABEF-4AD5-B22D-B66DFE3C9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BE9B2-1FC1-4C0C-BD59-295AFBF82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85227-327E-485E-8B48-21CE28765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660C4-B5CA-4AC4-953F-5B2DF1323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24438-C11A-4421-8836-1262C488B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22663-B9B4-4CDF-8999-1A565F1D0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FF54B-C3C1-463F-99AA-52496D5A6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A779-A4B6-4B73-8145-BC77AD593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2801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>
              <a:latin typeface="Arial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429725EF-06CB-4B09-A405-8D767278CB8A}" type="slidenum">
              <a:rPr lang="ru-RU">
                <a:latin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2801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>
              <a:latin typeface="Arial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429725EF-06CB-4B09-A405-8D767278CB8A}" type="slidenum">
              <a:rPr lang="ru-RU">
                <a:latin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8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57150"/>
            <a:ext cx="8229600" cy="667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нелинейного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(динамического расписания)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школьных занятий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Признаки нелинейного расписания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4680520"/>
          </a:xfrm>
        </p:spPr>
        <p:txBody>
          <a:bodyPr>
            <a:normAutofit fontScale="62500" lnSpcReduction="20000"/>
          </a:bodyPr>
          <a:lstStyle/>
          <a:p>
            <a:pPr marL="719138" indent="-358775"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расписание не закрепляет проведение учебных занятий только в стенах школы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а фиксирует обучение и в других местах, которые используются для образовательной деятельности (учреждения образования, культуры, спорта, бизнеса, объекты природы и пр.);</a:t>
            </a:r>
            <a:endParaRPr lang="ru-RU" sz="2800" dirty="0" smtClean="0">
              <a:ea typeface="Calibri"/>
              <a:cs typeface="Times New Roman"/>
            </a:endParaRPr>
          </a:p>
          <a:p>
            <a:pPr lvl="0" algn="just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расписание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ориентировано не только на классы, но и на группы обучающихся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которые могут различаться по длительности времени совместной работы (от нескольких занятий до года), составу детей и взрослых (одновозрастные и разновозрастные группы детей и взрослых);</a:t>
            </a:r>
            <a:endParaRPr lang="ru-RU" sz="2800" dirty="0" smtClean="0">
              <a:ea typeface="Calibri"/>
              <a:cs typeface="Times New Roman"/>
            </a:endParaRPr>
          </a:p>
          <a:p>
            <a:pPr lvl="0" algn="just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расписание позволяет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объединять временные и педагогические ресурсы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разных учителей школы для совместной работы с обучающимися (интегрированные занятия, междисциплинарные проекты, в которых участвует несколько педагогов);</a:t>
            </a:r>
            <a:endParaRPr lang="ru-RU" sz="28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Признаки нелинейного расписания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4536504"/>
          </a:xfrm>
        </p:spPr>
        <p:txBody>
          <a:bodyPr>
            <a:normAutofit fontScale="62500" lnSpcReduction="20000"/>
          </a:bodyPr>
          <a:lstStyle/>
          <a:p>
            <a:pPr marL="719138" indent="-358775"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расписание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динамично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то есть оно изменяется в течение определенных школой этапов образовательного процесса (недели, четверти, месяца), оно может учитывать изменение количества учебных занятий в течение определенных периодов учебного года (уменьшение в феврале, увеличение в октябре, апреле) и пр.;</a:t>
            </a:r>
            <a:endParaRPr lang="ru-RU" sz="2800" dirty="0" smtClean="0">
              <a:ea typeface="Calibri"/>
              <a:cs typeface="Times New Roman"/>
            </a:endParaRPr>
          </a:p>
          <a:p>
            <a:pPr lvl="0" algn="just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расписание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составляется не на целый год вперед, а на определенный школой этап образовательного процесса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(четверть, триместр, полугодие) с последующим качественным и количественным анализом проведенных учебных занятий в рамках общего числа учебных занятий на ступени школьного образования.</a:t>
            </a:r>
            <a:endParaRPr lang="ru-RU" sz="28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Нелинейное расписание </a:t>
            </a:r>
            <a:br>
              <a:rPr lang="ru-RU" dirty="0" smtClean="0"/>
            </a:br>
            <a:r>
              <a:rPr lang="ru-RU" dirty="0" smtClean="0"/>
              <a:t>в 4 классах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1736" t="34419" r="26407" b="25349"/>
          <a:stretch>
            <a:fillRect/>
          </a:stretch>
        </p:blipFill>
        <p:spPr bwMode="auto">
          <a:xfrm>
            <a:off x="457200" y="1628800"/>
            <a:ext cx="822801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комп1\Desktop\Фото на педсовет 25 февр\IMG_0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3810026" cy="2857520"/>
          </a:xfrm>
          <a:prstGeom prst="rect">
            <a:avLst/>
          </a:prstGeom>
          <a:noFill/>
        </p:spPr>
      </p:pic>
      <p:pic>
        <p:nvPicPr>
          <p:cNvPr id="12291" name="Picture 3" descr="C:\Users\комп1\Desktop\Фото на педсовет 25 февр\IMG_09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3643314"/>
            <a:ext cx="3810026" cy="2857520"/>
          </a:xfrm>
          <a:prstGeom prst="rect">
            <a:avLst/>
          </a:prstGeom>
          <a:noFill/>
        </p:spPr>
      </p:pic>
      <p:pic>
        <p:nvPicPr>
          <p:cNvPr id="12292" name="Picture 4" descr="C:\Users\комп1\Desktop\Фото на педсовет 25 февр\IMG_0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3314"/>
            <a:ext cx="3809995" cy="2857496"/>
          </a:xfrm>
          <a:prstGeom prst="rect">
            <a:avLst/>
          </a:prstGeom>
          <a:noFill/>
        </p:spPr>
      </p:pic>
      <p:pic>
        <p:nvPicPr>
          <p:cNvPr id="7" name="Picture 2" descr="C:\Users\комп1\Desktop\Фото на педсовет 25 февр\P10205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42918"/>
            <a:ext cx="3714776" cy="2786082"/>
          </a:xfrm>
          <a:prstGeom prst="rect">
            <a:avLst/>
          </a:prstGeom>
          <a:noFill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571868" y="142852"/>
            <a:ext cx="35286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Русский язык (по преемственности)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Users\комп1\Desktop\Фото на педсовет 25 февр\P1020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3428992" cy="2571744"/>
          </a:xfrm>
          <a:prstGeom prst="rect">
            <a:avLst/>
          </a:prstGeom>
          <a:noFill/>
        </p:spPr>
      </p:pic>
      <p:pic>
        <p:nvPicPr>
          <p:cNvPr id="14340" name="Picture 4" descr="C:\Users\комп1\Desktop\Фото на педсовет 25 февр\P10206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314"/>
            <a:ext cx="3497795" cy="2623346"/>
          </a:xfrm>
          <a:prstGeom prst="rect">
            <a:avLst/>
          </a:prstGeom>
          <a:noFill/>
        </p:spPr>
      </p:pic>
      <p:pic>
        <p:nvPicPr>
          <p:cNvPr id="14341" name="Picture 5" descr="C:\Users\комп1\Desktop\Фото на педсовет 25 февр\P10206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643314"/>
            <a:ext cx="3428992" cy="25717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43372" y="1857364"/>
            <a:ext cx="350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Занятия по выбору учащихся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комп1\Desktop\Фото на педсовет 25 февр\P1020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786182" cy="2839637"/>
          </a:xfrm>
          <a:prstGeom prst="rect">
            <a:avLst/>
          </a:prstGeom>
          <a:noFill/>
        </p:spPr>
      </p:pic>
      <p:pic>
        <p:nvPicPr>
          <p:cNvPr id="15363" name="Picture 3" descr="C:\Users\комп1\Desktop\Фото на педсовет 25 февр\P10206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00438"/>
            <a:ext cx="3786214" cy="2839660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000628" y="2285992"/>
            <a:ext cx="2120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Английский язык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Своя игра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мп1\Desktop\методическая неделя\ФОТО\IMAG0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1428736"/>
            <a:ext cx="3568039" cy="2000264"/>
          </a:xfrm>
          <a:prstGeom prst="rect">
            <a:avLst/>
          </a:prstGeom>
          <a:noFill/>
        </p:spPr>
      </p:pic>
      <p:pic>
        <p:nvPicPr>
          <p:cNvPr id="16386" name="Picture 2" descr="C:\Users\комп1\Desktop\Фото на педсовет 25 февр\P10206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87736"/>
            <a:ext cx="3643338" cy="2732504"/>
          </a:xfrm>
          <a:prstGeom prst="rect">
            <a:avLst/>
          </a:prstGeom>
          <a:noFill/>
        </p:spPr>
      </p:pic>
      <p:pic>
        <p:nvPicPr>
          <p:cNvPr id="16387" name="Picture 3" descr="C:\Users\комп1\Desktop\Фото на педсовет 25 февр\P1020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71876"/>
            <a:ext cx="3643338" cy="27325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2000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Литературно-музыкальная композиция «Моя Бурятия»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омп1\Desktop\Фото на педсовет 25 февр\P1020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3357554" cy="2518166"/>
          </a:xfrm>
          <a:prstGeom prst="rect">
            <a:avLst/>
          </a:prstGeom>
          <a:noFill/>
        </p:spPr>
      </p:pic>
      <p:pic>
        <p:nvPicPr>
          <p:cNvPr id="7171" name="Picture 3" descr="C:\Users\комп1\Desktop\Фото на педсовет 25 февр\P10206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49" y="3643313"/>
            <a:ext cx="3524275" cy="2643207"/>
          </a:xfrm>
          <a:prstGeom prst="rect">
            <a:avLst/>
          </a:prstGeom>
          <a:noFill/>
        </p:spPr>
      </p:pic>
      <p:pic>
        <p:nvPicPr>
          <p:cNvPr id="7172" name="Picture 4" descr="C:\Users\комп1\Desktop\Фото на педсовет 25 февр\P10206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643314"/>
            <a:ext cx="3500462" cy="26253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8" y="2000240"/>
            <a:ext cx="2837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Спортивный праздник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отход от традиционной формы урочного обучения;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разнообразие </a:t>
            </a:r>
            <a:r>
              <a:rPr lang="en-US" sz="2400" dirty="0" err="1" smtClean="0"/>
              <a:t>форм</a:t>
            </a:r>
            <a:r>
              <a:rPr lang="en-US" sz="2400" dirty="0" smtClean="0"/>
              <a:t> </a:t>
            </a:r>
            <a:r>
              <a:rPr lang="en-US" sz="2400" dirty="0" err="1" smtClean="0"/>
              <a:t>организации</a:t>
            </a:r>
            <a:r>
              <a:rPr lang="en-US" sz="2400" dirty="0" smtClean="0"/>
              <a:t> </a:t>
            </a:r>
            <a:r>
              <a:rPr lang="en-US" sz="2400" dirty="0" err="1" smtClean="0"/>
              <a:t>занятий</a:t>
            </a:r>
            <a:r>
              <a:rPr lang="ru-RU" sz="2400" dirty="0" smtClean="0"/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err="1" smtClean="0"/>
              <a:t>р</a:t>
            </a:r>
            <a:r>
              <a:rPr lang="en-US" sz="2400" dirty="0" err="1" smtClean="0"/>
              <a:t>еальная</a:t>
            </a:r>
            <a:r>
              <a:rPr lang="en-US" sz="2400" dirty="0" smtClean="0"/>
              <a:t> </a:t>
            </a:r>
            <a:r>
              <a:rPr lang="en-US" sz="2400" dirty="0" err="1" smtClean="0"/>
              <a:t>индивидуализация</a:t>
            </a:r>
            <a:r>
              <a:rPr lang="en-US" sz="2400" dirty="0" smtClean="0"/>
              <a:t> </a:t>
            </a:r>
            <a:r>
              <a:rPr lang="en-US" sz="2400" dirty="0" err="1" smtClean="0"/>
              <a:t>обучения</a:t>
            </a:r>
            <a:r>
              <a:rPr lang="ru-RU" sz="2400" dirty="0" smtClean="0"/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отказ от домашних заданий, направленных на заучивание </a:t>
            </a:r>
            <a:r>
              <a:rPr lang="ru-RU" sz="2400" dirty="0" err="1" smtClean="0"/>
              <a:t>фактологического</a:t>
            </a:r>
            <a:r>
              <a:rPr lang="ru-RU" sz="2400" dirty="0" smtClean="0"/>
              <a:t> материала;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размыкание и расширение образовательного пространства учащегося и учителя;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размывание, а в перспективе и удаление границы между урочной и внеурочной деятельностью;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переход к оплате всех видов деятельности учителя.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6478" t="12752" r="5455" b="129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Каковы возможности нелинейного расписания?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Нелинейное  расписание позволяет: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объединить то, что традиционно определяется как учебная и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внеучебная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сферы деятельности ребенка, урочные и неурочные (внеурочные) формы деятельности;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сформировать образовательное пространство учреждения, способствующее реализации индивидуальных образовательных потребностей обучающихся 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объединить в единый функциональный комплекс образовательные, воспитательные и оздоровительные процессы;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снизить утомляемость школьников, которое в течение учебного дня активно двигаются, занимаются творчеством, работают индивидуально;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повысить их интерес к изучаемым дисциплинам и обеспечить достижение новых результатов (УУД).</a:t>
            </a:r>
          </a:p>
          <a:p>
            <a:pPr algn="just"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8013" cy="499983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«поддержка детских инициатив, направленных на поиск средств и способов достижения учебных целей;</a:t>
            </a:r>
          </a:p>
          <a:p>
            <a:pPr lvl="0"/>
            <a:r>
              <a:rPr lang="ru-RU" dirty="0" smtClean="0"/>
              <a:t>создание условий для творческой продуктивной деятельности ребёнка;</a:t>
            </a:r>
          </a:p>
          <a:p>
            <a:pPr lvl="0"/>
            <a:r>
              <a:rPr lang="ru-RU" dirty="0" smtClean="0"/>
              <a:t> обеспечение презентаций и социальной оценки продуктов детского творчества (организация выставок, периодической печати, конкурсов, фестивалей и т.д.);</a:t>
            </a:r>
          </a:p>
          <a:p>
            <a:pPr lvl="0"/>
            <a:r>
              <a:rPr lang="ru-RU" dirty="0" smtClean="0"/>
              <a:t> создание пространства для социальных практик школьников и приобщения их к общественно значимым делам».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Роль учителя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549275"/>
            <a:ext cx="8642350" cy="6048375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«+»  нелинейного  расписания: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избежать  риска  возникновения  перегрузки  учащихся  благодаря  интеграции  урочной  и  внеурочной  деятельности;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создать  условия  для  более  глубокого  выявления  и  дальнейшего  развития  интеллектуального  и  творческого  потенциала  обучающихся;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повысить  мотивацию  учащихся  за  счёт  групповых  и  индивидуальных  форм  работы;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организовать  индивидуальную  работу  с  учащимися  разных  категорий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неприятие новой модели частью родительской общественности;</a:t>
            </a:r>
          </a:p>
          <a:p>
            <a:pPr lvl="0"/>
            <a:r>
              <a:rPr lang="ru-RU" dirty="0" smtClean="0"/>
              <a:t>неготовность педагогов работать в новых условиях;</a:t>
            </a:r>
          </a:p>
          <a:p>
            <a:pPr lvl="0"/>
            <a:r>
              <a:rPr lang="ru-RU" dirty="0" smtClean="0"/>
              <a:t>неадекватная оценка учащимися своих  учебных возможностей;</a:t>
            </a:r>
          </a:p>
          <a:p>
            <a:pPr lvl="0"/>
            <a:r>
              <a:rPr lang="ru-RU" dirty="0" smtClean="0"/>
              <a:t>отрицательная динамика основных показателей, характеризующих уровень развития учащихся (в том числе – отсутствие устойчивых познавательных интересов, несамостоятельность большинства школьников в решении учебных и жизненно-практических задач);</a:t>
            </a:r>
          </a:p>
          <a:p>
            <a:pPr lvl="0"/>
            <a:r>
              <a:rPr lang="ru-RU" dirty="0" smtClean="0"/>
              <a:t>недостаточные технические и кадровые возможности школы.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Риски: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Традиционное линейное расписание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" t="22732" r="43681" b="6588"/>
          <a:stretch/>
        </p:blipFill>
        <p:spPr bwMode="auto">
          <a:xfrm>
            <a:off x="1043608" y="1202308"/>
            <a:ext cx="6912767" cy="534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67543" y="1628799"/>
            <a:ext cx="849706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3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мастерская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дебаты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диспут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дискуссия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экскурсия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путешествие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прогулка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спектакль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семинар</a:t>
            </a:r>
          </a:p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интервью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репортаж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пресс-конференции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соревнование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подарок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праздник 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смотр знаний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конференция</a:t>
            </a:r>
          </a:p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​ лаборатория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​ консультация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​ моделирование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​ рефлексия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​ форум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​ панорама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инсценизация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мозговой штурм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сследование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кафедра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539750" y="188640"/>
            <a:ext cx="8135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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занятий, используемые при организации нелинейного расписания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Признаки нелинейного расписания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824536"/>
          </a:xfrm>
        </p:spPr>
        <p:txBody>
          <a:bodyPr>
            <a:normAutofit fontScale="62500" lnSpcReduction="20000"/>
          </a:bodyPr>
          <a:lstStyle/>
          <a:p>
            <a:pPr marL="719138" indent="-358775"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расписание строится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учетом возрастных особенностей школьников,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т.е. расписание на разных ступенях школьного образования должно различаться не только количеством учебных занятий, названиями предметов, 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формами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этих занятиях, которые указываются в расписании;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расписании  указаны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учебные (урочные и внеурочные) формы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связанные с учебными предметами, интегрированными курсами, занятиями внеурочной деятельности, принципы чередования которых определяет сама школа;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расписание фиксирует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гибкую организацию образовательного процесса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включающую модульное построение обучения, концентрацию уроков по предмету на определенном этапе образовательного процесса (погружение), сдвоенные уроки, учебные дни, тематические учебные дни и пр.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525</Words>
  <Application>Microsoft Office PowerPoint</Application>
  <PresentationFormat>Экран (4:3)</PresentationFormat>
  <Paragraphs>111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1_Тема Office</vt:lpstr>
      <vt:lpstr>2_Тема Office</vt:lpstr>
      <vt:lpstr>Презентация PowerPoint</vt:lpstr>
      <vt:lpstr>Презентация PowerPoint</vt:lpstr>
      <vt:lpstr>Каковы возможности нелинейного расписания?</vt:lpstr>
      <vt:lpstr>Роль учителя</vt:lpstr>
      <vt:lpstr>Презентация PowerPoint</vt:lpstr>
      <vt:lpstr>Риски: </vt:lpstr>
      <vt:lpstr>Традиционное линейное расписание</vt:lpstr>
      <vt:lpstr>Презентация PowerPoint</vt:lpstr>
      <vt:lpstr>Признаки нелинейного расписания</vt:lpstr>
      <vt:lpstr>Признаки нелинейного расписания</vt:lpstr>
      <vt:lpstr>Признаки нелинейного расписания</vt:lpstr>
      <vt:lpstr>Нелинейное расписание  в 4 классах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Сергей</cp:lastModifiedBy>
  <cp:revision>87</cp:revision>
  <dcterms:created xsi:type="dcterms:W3CDTF">2012-11-12T16:03:41Z</dcterms:created>
  <dcterms:modified xsi:type="dcterms:W3CDTF">2017-12-09T10:23:51Z</dcterms:modified>
</cp:coreProperties>
</file>